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6" r:id="rId3"/>
    <p:sldId id="258" r:id="rId4"/>
    <p:sldId id="256" r:id="rId5"/>
    <p:sldId id="257" r:id="rId6"/>
    <p:sldId id="259" r:id="rId7"/>
    <p:sldId id="261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61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2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59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6565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324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886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7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03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6115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9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541DB4-AA86-4838-918D-0CDC1ADF0256}" type="datetimeFigureOut">
              <a:rPr lang="nl-NL" smtClean="0"/>
              <a:t>2-3-2021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0AB8D6-0382-4BE5-A713-1057F93B7E4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927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byblog.nl/babywiki/filmpje-zo-belangrijk-is-emotionele-interactie-met-je-bab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A7E924D-1DAE-4079-B50A-84113850940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FE9D84-19FE-46A7-B4FC-98835C19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8078"/>
            <a:ext cx="5727155" cy="85864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6C17B3-29B0-492F-A903-BFC9AA6C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499" y="-33454"/>
            <a:ext cx="5727155" cy="1014125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FC1E152-BC57-4F66-9228-AD8CD090A3BA}"/>
              </a:ext>
            </a:extLst>
          </p:cNvPr>
          <p:cNvSpPr txBox="1"/>
          <p:nvPr/>
        </p:nvSpPr>
        <p:spPr>
          <a:xfrm>
            <a:off x="2178857" y="3909825"/>
            <a:ext cx="9121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Les 2 Methodiek: pedagogische uitgangspunten</a:t>
            </a:r>
          </a:p>
          <a:p>
            <a:r>
              <a:rPr lang="nl-NL" sz="3200" b="1" dirty="0"/>
              <a:t>                             en</a:t>
            </a:r>
          </a:p>
          <a:p>
            <a:r>
              <a:rPr lang="nl-NL" sz="3200" b="1" dirty="0"/>
              <a:t>                       Interventies</a:t>
            </a:r>
          </a:p>
        </p:txBody>
      </p:sp>
    </p:spTree>
    <p:extLst>
      <p:ext uri="{BB962C8B-B14F-4D97-AF65-F5344CB8AC3E}">
        <p14:creationId xmlns:p14="http://schemas.microsoft.com/office/powerpoint/2010/main" val="307402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4D472EF-EA15-4672-A167-0CCD7CE8CE74}"/>
              </a:ext>
            </a:extLst>
          </p:cNvPr>
          <p:cNvSpPr txBox="1"/>
          <p:nvPr/>
        </p:nvSpPr>
        <p:spPr>
          <a:xfrm>
            <a:off x="1434021" y="1639478"/>
            <a:ext cx="105008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Deze les gaat over paragraaf 3.4</a:t>
            </a:r>
          </a:p>
          <a:p>
            <a:endParaRPr lang="nl-NL" sz="2000" dirty="0"/>
          </a:p>
          <a:p>
            <a:r>
              <a:rPr lang="nl-NL" sz="2000" dirty="0"/>
              <a:t>Je leert de volgende begrippen:</a:t>
            </a:r>
          </a:p>
          <a:p>
            <a:endParaRPr lang="nl-NL" sz="2000" dirty="0"/>
          </a:p>
          <a:p>
            <a:r>
              <a:rPr lang="nl-NL" sz="2000" dirty="0"/>
              <a:t>* Pedagogische uitgangspunten: veiligheid, persoonlijke ontwikkeling, sociale competenties en socialisering</a:t>
            </a:r>
          </a:p>
          <a:p>
            <a:endParaRPr lang="nl-NL" sz="2000" dirty="0"/>
          </a:p>
          <a:p>
            <a:r>
              <a:rPr lang="nl-NL" sz="2000" dirty="0"/>
              <a:t>* Interventie: curatieve en preventieve interventie</a:t>
            </a:r>
          </a:p>
          <a:p>
            <a:endParaRPr lang="nl-NL" sz="1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CA5433-0E80-4892-B818-D58EB962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179" y="3744383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F6871B9-6358-4AD4-BCAC-F6F9CCE972CC}"/>
              </a:ext>
            </a:extLst>
          </p:cNvPr>
          <p:cNvSpPr/>
          <p:nvPr/>
        </p:nvSpPr>
        <p:spPr>
          <a:xfrm>
            <a:off x="2033833" y="5263194"/>
            <a:ext cx="8616099" cy="791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0934226-C49B-485B-B5BA-C9544B5BCC76}"/>
              </a:ext>
            </a:extLst>
          </p:cNvPr>
          <p:cNvSpPr txBox="1"/>
          <p:nvPr/>
        </p:nvSpPr>
        <p:spPr>
          <a:xfrm>
            <a:off x="2438400" y="1198880"/>
            <a:ext cx="53605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Als </a:t>
            </a:r>
            <a:r>
              <a:rPr lang="nl-NL" sz="2400" dirty="0" err="1"/>
              <a:t>pw’er</a:t>
            </a:r>
            <a:r>
              <a:rPr lang="nl-NL" sz="2400" dirty="0"/>
              <a:t> ben je er om:</a:t>
            </a:r>
          </a:p>
          <a:p>
            <a:endParaRPr lang="nl-NL" sz="2400" dirty="0"/>
          </a:p>
          <a:p>
            <a:r>
              <a:rPr lang="nl-NL" sz="2400" dirty="0"/>
              <a:t>1. Veiligheid te waarborgen</a:t>
            </a:r>
          </a:p>
          <a:p>
            <a:endParaRPr lang="nl-NL" sz="2400" dirty="0"/>
          </a:p>
          <a:p>
            <a:r>
              <a:rPr lang="nl-NL" sz="2400" dirty="0"/>
              <a:t>2. Persoonlijke ontwikkeling te stimuleren</a:t>
            </a:r>
          </a:p>
          <a:p>
            <a:endParaRPr lang="nl-NL" sz="2400" dirty="0"/>
          </a:p>
          <a:p>
            <a:r>
              <a:rPr lang="nl-NL" sz="2400" dirty="0"/>
              <a:t>3. Sociale ontwikkeling te stimuleren</a:t>
            </a:r>
          </a:p>
          <a:p>
            <a:endParaRPr lang="nl-NL" sz="2400" dirty="0"/>
          </a:p>
          <a:p>
            <a:r>
              <a:rPr lang="nl-NL" sz="2400" dirty="0"/>
              <a:t>4. Normen waarden over te dragen</a:t>
            </a:r>
          </a:p>
          <a:p>
            <a:pPr marL="457200" indent="-457200">
              <a:buAutoNum type="arabicPeriod"/>
            </a:pP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61A510-31BA-47E9-A18A-DC2E33470D1B}"/>
              </a:ext>
            </a:extLst>
          </p:cNvPr>
          <p:cNvSpPr txBox="1"/>
          <p:nvPr/>
        </p:nvSpPr>
        <p:spPr>
          <a:xfrm>
            <a:off x="2439346" y="5344621"/>
            <a:ext cx="817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Dit zijn de pedagogische uitgangspunten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80B4C7-AAFD-4DCE-959D-33AE656E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906" y="428833"/>
            <a:ext cx="3069907" cy="21730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80DE4E-C772-46F3-BC23-17E198C9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06" y="3091706"/>
            <a:ext cx="3069907" cy="17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shechtennietvanzelfgaat.nl/wp-content/uploads/2014/01/hechtingsproblemen-1-5.jpg">
            <a:extLst>
              <a:ext uri="{FF2B5EF4-FFF2-40B4-BE49-F238E27FC236}">
                <a16:creationId xmlns:a16="http://schemas.microsoft.com/office/drawing/2014/main" id="{D8BFE49B-608B-4294-9A16-39CA9A61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2DE736D-892E-4089-B204-03664BFB021B}"/>
              </a:ext>
            </a:extLst>
          </p:cNvPr>
          <p:cNvSpPr txBox="1"/>
          <p:nvPr/>
        </p:nvSpPr>
        <p:spPr>
          <a:xfrm>
            <a:off x="6644640" y="1158240"/>
            <a:ext cx="5092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Even opwarmen:</a:t>
            </a:r>
          </a:p>
          <a:p>
            <a:endParaRPr lang="nl-NL" dirty="0"/>
          </a:p>
          <a:p>
            <a:r>
              <a:rPr lang="nl-NL" dirty="0"/>
              <a:t>Ga eens voor jezelf na of je een kind in je</a:t>
            </a:r>
          </a:p>
          <a:p>
            <a:r>
              <a:rPr lang="nl-NL" dirty="0"/>
              <a:t>omgeving kent waarvan je denkt dat hij/zij zich </a:t>
            </a:r>
          </a:p>
          <a:p>
            <a:r>
              <a:rPr lang="nl-NL" dirty="0"/>
              <a:t>niet veilig voelt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Waaraan kan je dat zien bij dit kind?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Wat zou je als </a:t>
            </a:r>
            <a:r>
              <a:rPr lang="nl-NL" dirty="0" err="1"/>
              <a:t>pw’er</a:t>
            </a:r>
            <a:r>
              <a:rPr lang="nl-NL" dirty="0"/>
              <a:t> kunnen doen voor dit kind?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365CD12-676C-4D27-A4A3-D4912C8C72EA}"/>
              </a:ext>
            </a:extLst>
          </p:cNvPr>
          <p:cNvSpPr/>
          <p:nvPr/>
        </p:nvSpPr>
        <p:spPr>
          <a:xfrm>
            <a:off x="5970310" y="5999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https://babyblog.nl/babywiki/filmpje-zo-belangrijk-is-emotionele-interactie-met-je-baby/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F9A8D9F-BB05-4EBF-9FE0-6EB24E23B20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099D89C-9A7C-43E0-9AD7-3F56F3AB3282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7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D07874-BF0E-4C77-B8CA-F72DC3BF83F4}"/>
              </a:ext>
            </a:extLst>
          </p:cNvPr>
          <p:cNvSpPr/>
          <p:nvPr/>
        </p:nvSpPr>
        <p:spPr>
          <a:xfrm>
            <a:off x="3252248" y="537328"/>
            <a:ext cx="4703975" cy="1197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CEC33A4-9A9F-4345-9AE0-28894972C090}"/>
              </a:ext>
            </a:extLst>
          </p:cNvPr>
          <p:cNvSpPr txBox="1"/>
          <p:nvPr/>
        </p:nvSpPr>
        <p:spPr>
          <a:xfrm>
            <a:off x="3744623" y="781987"/>
            <a:ext cx="371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Veiligheid = Basis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D2F613D-7C41-43D3-979B-C78B340CC686}"/>
              </a:ext>
            </a:extLst>
          </p:cNvPr>
          <p:cNvSpPr txBox="1"/>
          <p:nvPr/>
        </p:nvSpPr>
        <p:spPr>
          <a:xfrm>
            <a:off x="2356701" y="3252247"/>
            <a:ext cx="134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Veiligheid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AC5A98-A8A2-40E2-9D3E-F2369A91246B}"/>
              </a:ext>
            </a:extLst>
          </p:cNvPr>
          <p:cNvSpPr txBox="1"/>
          <p:nvPr/>
        </p:nvSpPr>
        <p:spPr>
          <a:xfrm>
            <a:off x="4521950" y="2882915"/>
            <a:ext cx="2382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Emotionele veiligheid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97D64F-ABF4-4C7F-8A64-0DD1564DFFDC}"/>
              </a:ext>
            </a:extLst>
          </p:cNvPr>
          <p:cNvSpPr txBox="1"/>
          <p:nvPr/>
        </p:nvSpPr>
        <p:spPr>
          <a:xfrm>
            <a:off x="4521950" y="3883843"/>
            <a:ext cx="246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Lichamelijke veiligheid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2BA1A2DE-46A0-45B2-B5F9-D5DB4A10263C}"/>
              </a:ext>
            </a:extLst>
          </p:cNvPr>
          <p:cNvSpPr/>
          <p:nvPr/>
        </p:nvSpPr>
        <p:spPr>
          <a:xfrm rot="20317536">
            <a:off x="3755004" y="3071179"/>
            <a:ext cx="777327" cy="236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0965738-EE6F-478E-8F47-E13E4F53C828}"/>
              </a:ext>
            </a:extLst>
          </p:cNvPr>
          <p:cNvSpPr/>
          <p:nvPr/>
        </p:nvSpPr>
        <p:spPr>
          <a:xfrm rot="1259270">
            <a:off x="3725289" y="3750136"/>
            <a:ext cx="774462" cy="267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6237107-36D8-47DE-8B43-7E2749D7BA7B}"/>
              </a:ext>
            </a:extLst>
          </p:cNvPr>
          <p:cNvSpPr txBox="1"/>
          <p:nvPr/>
        </p:nvSpPr>
        <p:spPr>
          <a:xfrm>
            <a:off x="2276383" y="4800740"/>
            <a:ext cx="4286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Als </a:t>
            </a:r>
            <a:r>
              <a:rPr lang="nl-NL" sz="2400" dirty="0" err="1"/>
              <a:t>pw’er</a:t>
            </a:r>
            <a:r>
              <a:rPr lang="nl-NL" sz="2400" dirty="0"/>
              <a:t> bied je veiligheid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Voorspelbaarheid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Structuur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Continuïteit bieden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en aandacht</a:t>
            </a:r>
          </a:p>
          <a:p>
            <a:endParaRPr lang="nl-NL" sz="2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1A68F8-3535-483A-8C53-A4C3109D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846" y="2125673"/>
            <a:ext cx="3719224" cy="47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106A495-1A3F-4B10-AAC7-0E92ABF0FD8E}"/>
              </a:ext>
            </a:extLst>
          </p:cNvPr>
          <p:cNvSpPr txBox="1"/>
          <p:nvPr/>
        </p:nvSpPr>
        <p:spPr>
          <a:xfrm>
            <a:off x="1511012" y="454581"/>
            <a:ext cx="577626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2. Persoonlijke ontwikkeling stimuleren</a:t>
            </a:r>
          </a:p>
          <a:p>
            <a:endParaRPr lang="nl-NL" sz="2000" dirty="0"/>
          </a:p>
          <a:p>
            <a:r>
              <a:rPr lang="nl-NL" sz="2000" dirty="0"/>
              <a:t>Dit doe je als </a:t>
            </a:r>
            <a:r>
              <a:rPr lang="nl-NL" sz="2000" dirty="0" err="1"/>
              <a:t>pw’er</a:t>
            </a:r>
            <a:r>
              <a:rPr lang="nl-NL" sz="2000" dirty="0"/>
              <a:t> door:</a:t>
            </a:r>
          </a:p>
          <a:p>
            <a:endParaRPr lang="nl-NL" sz="2000" dirty="0"/>
          </a:p>
          <a:p>
            <a:r>
              <a:rPr lang="nl-NL" sz="2000" dirty="0"/>
              <a:t>1. Observeren</a:t>
            </a:r>
          </a:p>
          <a:p>
            <a:endParaRPr lang="nl-NL" sz="2000" dirty="0"/>
          </a:p>
          <a:p>
            <a:r>
              <a:rPr lang="nl-NL" sz="2000" dirty="0"/>
              <a:t>2. Volgen/ aansluiten bij wat </a:t>
            </a:r>
          </a:p>
          <a:p>
            <a:r>
              <a:rPr lang="nl-NL" sz="2000" dirty="0"/>
              <a:t>het kind kan</a:t>
            </a:r>
          </a:p>
          <a:p>
            <a:endParaRPr lang="nl-NL" sz="2000" dirty="0"/>
          </a:p>
          <a:p>
            <a:r>
              <a:rPr lang="nl-NL" sz="2000" dirty="0"/>
              <a:t>3. Begeleiden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9886B7-C820-46A4-B7D4-444CB8C59FD4}"/>
              </a:ext>
            </a:extLst>
          </p:cNvPr>
          <p:cNvSpPr txBox="1"/>
          <p:nvPr/>
        </p:nvSpPr>
        <p:spPr>
          <a:xfrm>
            <a:off x="5080001" y="3132237"/>
            <a:ext cx="6261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3. Sociale ontwikkeling stimuleren</a:t>
            </a:r>
          </a:p>
          <a:p>
            <a:endParaRPr lang="nl-NL" b="1" dirty="0"/>
          </a:p>
          <a:p>
            <a:r>
              <a:rPr lang="nl-NL" sz="2000" dirty="0"/>
              <a:t>Dit doe je door:</a:t>
            </a:r>
          </a:p>
          <a:p>
            <a:endParaRPr lang="nl-NL" sz="2000" dirty="0"/>
          </a:p>
          <a:p>
            <a:r>
              <a:rPr lang="nl-NL" sz="2000" dirty="0"/>
              <a:t>1.Mogelijkheden te scheppen tot samenspelen</a:t>
            </a:r>
          </a:p>
          <a:p>
            <a:pPr marL="342900" indent="-342900">
              <a:buAutoNum type="arabicPeriod"/>
            </a:pPr>
            <a:endParaRPr lang="nl-NL" sz="2000" dirty="0"/>
          </a:p>
          <a:p>
            <a:r>
              <a:rPr lang="nl-NL" sz="2000" dirty="0"/>
              <a:t>2. Begeleiden</a:t>
            </a:r>
          </a:p>
          <a:p>
            <a:endParaRPr lang="nl-NL" sz="2000" dirty="0"/>
          </a:p>
          <a:p>
            <a:r>
              <a:rPr lang="nl-NL" sz="2000" dirty="0"/>
              <a:t>3. Het goede voorbeeld geven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95619E-543C-4979-B930-5EBADCC6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1046083"/>
            <a:ext cx="2581275" cy="17716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7DF1BC-EF5A-4BB8-A457-115F9321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666976"/>
            <a:ext cx="2114550" cy="21621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BC0B3BE-C226-4034-8C9A-710FE86E449D}"/>
              </a:ext>
            </a:extLst>
          </p:cNvPr>
          <p:cNvSpPr txBox="1"/>
          <p:nvPr/>
        </p:nvSpPr>
        <p:spPr>
          <a:xfrm>
            <a:off x="1472913" y="6170563"/>
            <a:ext cx="885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Dit moet je afstemmen op het pedagogisch beleid van de organisatie!!!</a:t>
            </a:r>
          </a:p>
        </p:txBody>
      </p:sp>
    </p:spTree>
    <p:extLst>
      <p:ext uri="{BB962C8B-B14F-4D97-AF65-F5344CB8AC3E}">
        <p14:creationId xmlns:p14="http://schemas.microsoft.com/office/powerpoint/2010/main" val="386582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03B271-D202-49CF-8ADB-C18272C7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430" y="88900"/>
            <a:ext cx="13050545" cy="66802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4C5A6DB-CFC5-4F8A-9F2B-38B46542A06C}"/>
              </a:ext>
            </a:extLst>
          </p:cNvPr>
          <p:cNvSpPr txBox="1"/>
          <p:nvPr/>
        </p:nvSpPr>
        <p:spPr>
          <a:xfrm>
            <a:off x="1795688" y="901700"/>
            <a:ext cx="867115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4. Normen en Waarden</a:t>
            </a:r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Kinderen moeten normen en waarden van onze cultuur leren: dit </a:t>
            </a:r>
          </a:p>
          <a:p>
            <a:r>
              <a:rPr lang="nl-NL" sz="2000" b="1" dirty="0"/>
              <a:t>    heet socialiseren</a:t>
            </a:r>
          </a:p>
          <a:p>
            <a:endParaRPr lang="nl-NL" sz="2000" b="1" dirty="0"/>
          </a:p>
          <a:p>
            <a:r>
              <a:rPr lang="nl-NL" sz="2000" b="1" dirty="0"/>
              <a:t>*  Uitgaan van de waarden van de organisatie uit het pedagogisch beleid</a:t>
            </a:r>
          </a:p>
          <a:p>
            <a:endParaRPr lang="nl-NL" sz="2000" b="1" dirty="0"/>
          </a:p>
          <a:p>
            <a:r>
              <a:rPr lang="nl-NL" sz="2000" b="1" dirty="0"/>
              <a:t>*  Rekening houden met de waarden en normen vanuit thuissituatie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56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FB292FD-17B2-4CD7-93DD-FA29551D1871}"/>
              </a:ext>
            </a:extLst>
          </p:cNvPr>
          <p:cNvSpPr/>
          <p:nvPr/>
        </p:nvSpPr>
        <p:spPr>
          <a:xfrm>
            <a:off x="1596050" y="595610"/>
            <a:ext cx="606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Inleveropdracht les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87BFD8D-F548-496D-B03A-304B65CB5EF7}"/>
              </a:ext>
            </a:extLst>
          </p:cNvPr>
          <p:cNvSpPr txBox="1"/>
          <p:nvPr/>
        </p:nvSpPr>
        <p:spPr>
          <a:xfrm>
            <a:off x="1596050" y="2162175"/>
            <a:ext cx="97728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Zoek de visie en het pedagogisch beleid op van jouw stageschool.</a:t>
            </a:r>
          </a:p>
          <a:p>
            <a:endParaRPr lang="nl-NL" dirty="0"/>
          </a:p>
          <a:p>
            <a:r>
              <a:rPr lang="nl-NL" dirty="0"/>
              <a:t>Zoek hierin de volgende punten op en neem over wat daarover wordt gezegd:</a:t>
            </a:r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Veiligheid van de kinderen </a:t>
            </a:r>
          </a:p>
          <a:p>
            <a:pPr marL="342900" indent="-342900">
              <a:buAutoNum type="arabicPeriod"/>
            </a:pPr>
            <a:r>
              <a:rPr lang="nl-NL" dirty="0"/>
              <a:t>Werken aan persoonlijke ontwikkeling (uitdagen en aansluiten bij de kinderen)</a:t>
            </a:r>
          </a:p>
          <a:p>
            <a:pPr marL="342900" indent="-342900">
              <a:buAutoNum type="arabicPeriod"/>
            </a:pPr>
            <a:r>
              <a:rPr lang="nl-NL" dirty="0"/>
              <a:t>Werken aan sociale competenties (samenspelen en </a:t>
            </a:r>
            <a:r>
              <a:rPr lang="nl-NL" dirty="0" err="1"/>
              <a:t>samenleren</a:t>
            </a:r>
            <a:r>
              <a:rPr lang="nl-NL" dirty="0"/>
              <a:t>)</a:t>
            </a:r>
          </a:p>
          <a:p>
            <a:pPr marL="342900" indent="-342900">
              <a:buAutoNum type="arabicPeriod"/>
            </a:pPr>
            <a:r>
              <a:rPr lang="nl-NL" dirty="0"/>
              <a:t>Socialisatie (welke waarden en normen vindt de school belangrijk: let op het woordje ‘kernwaarden</a:t>
            </a:r>
          </a:p>
          <a:p>
            <a:pPr marL="342900" indent="-342900">
              <a:buAutoNum type="arabicPeriod"/>
            </a:pPr>
            <a:r>
              <a:rPr lang="nl-NL" dirty="0"/>
              <a:t>Wat de school biedt als kinderen extra hulp nodig hebben bij het leren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81717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155</TotalTime>
  <Words>353</Words>
  <Application>Microsoft Office PowerPoint</Application>
  <PresentationFormat>Breedbeeld</PresentationFormat>
  <Paragraphs>82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Impact</vt:lpstr>
      <vt:lpstr>Times New Roman</vt:lpstr>
      <vt:lpstr>Badge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19</cp:revision>
  <dcterms:created xsi:type="dcterms:W3CDTF">2019-09-16T07:27:59Z</dcterms:created>
  <dcterms:modified xsi:type="dcterms:W3CDTF">2021-03-02T09:40:26Z</dcterms:modified>
</cp:coreProperties>
</file>